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79" r:id="rId4"/>
  </p:sldMasterIdLst>
  <p:notesMasterIdLst>
    <p:notesMasterId r:id="rId19"/>
  </p:notesMasterIdLst>
  <p:sldIdLst>
    <p:sldId id="263" r:id="rId5"/>
    <p:sldId id="266" r:id="rId6"/>
    <p:sldId id="258" r:id="rId7"/>
    <p:sldId id="270" r:id="rId8"/>
    <p:sldId id="278" r:id="rId9"/>
    <p:sldId id="262" r:id="rId10"/>
    <p:sldId id="264" r:id="rId11"/>
    <p:sldId id="273" r:id="rId12"/>
    <p:sldId id="274" r:id="rId13"/>
    <p:sldId id="275" r:id="rId14"/>
    <p:sldId id="277" r:id="rId15"/>
    <p:sldId id="280" r:id="rId16"/>
    <p:sldId id="279" r:id="rId17"/>
    <p:sldId id="281" r:id="rId18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F0C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1716" autoAdjust="0"/>
  </p:normalViewPr>
  <p:slideViewPr>
    <p:cSldViewPr>
      <p:cViewPr varScale="1">
        <p:scale>
          <a:sx n="105" d="100"/>
          <a:sy n="105" d="100"/>
        </p:scale>
        <p:origin x="179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74" y="-8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7F983DC4-3F91-4B1D-9360-B272CB7563F7}" type="datetimeFigureOut">
              <a:rPr lang="en-AU"/>
              <a:pPr>
                <a:defRPr/>
              </a:pPr>
              <a:t>11/07/2018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7A814F7A-2A06-4F1E-A992-2DC92887F18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3243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baseline="0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814F7A-2A06-4F1E-A992-2DC92887F184}" type="slidenum">
              <a:rPr lang="en-AU" smtClean="0"/>
              <a:pPr>
                <a:defRPr/>
              </a:pPr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5356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814F7A-2A06-4F1E-A992-2DC92887F184}" type="slidenum">
              <a:rPr lang="en-AU" smtClean="0"/>
              <a:pPr>
                <a:defRPr/>
              </a:pPr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5356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baseline="0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814F7A-2A06-4F1E-A992-2DC92887F184}" type="slidenum">
              <a:rPr lang="en-AU" smtClean="0"/>
              <a:pPr>
                <a:defRPr/>
              </a:pPr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5356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/>
          <p:nvPr userDrawn="1"/>
        </p:nvSpPr>
        <p:spPr>
          <a:xfrm>
            <a:off x="358775" y="3068638"/>
            <a:ext cx="8426450" cy="3789362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2"/>
          <a:srcRect r="2087"/>
          <a:stretch>
            <a:fillRect/>
          </a:stretch>
        </p:blipFill>
        <p:spPr bwMode="auto">
          <a:xfrm>
            <a:off x="406400" y="6227763"/>
            <a:ext cx="83788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38150" y="293688"/>
            <a:ext cx="6059016" cy="16421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rgbClr val="CF0C2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43787" y="2133600"/>
            <a:ext cx="6111001" cy="3587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+ text +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425" y="11113"/>
            <a:ext cx="84375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67544" y="260649"/>
            <a:ext cx="7272808" cy="576064"/>
          </a:xfrm>
          <a:prstGeom prst="rect">
            <a:avLst/>
          </a:prstGeom>
        </p:spPr>
        <p:txBody>
          <a:bodyPr/>
          <a:lstStyle>
            <a:lvl1pPr algn="l">
              <a:defRPr sz="2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467544" y="1052736"/>
            <a:ext cx="8280920" cy="5040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AU" sz="3200" b="1" i="0" u="none" strike="noStrike" baseline="0" smtClean="0">
                <a:solidFill>
                  <a:srgbClr val="CF0C2F"/>
                </a:solidFill>
                <a:latin typeface="Arial-BoldM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9" name="TextBox 7"/>
          <p:cNvSpPr txBox="1"/>
          <p:nvPr userDrawn="1"/>
        </p:nvSpPr>
        <p:spPr>
          <a:xfrm>
            <a:off x="7235825" y="6393135"/>
            <a:ext cx="16573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0EB5B85-7BEC-4B5F-9375-28E0B975F6C3}" type="slidenum">
              <a:rPr lang="en-AU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sz="1200" dirty="0">
              <a:latin typeface="+mn-lt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287734" y="6381750"/>
            <a:ext cx="8429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253061" y="1844825"/>
            <a:ext cx="4464298" cy="4105126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CF0C2F"/>
              </a:buClr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1pPr>
            <a:lvl2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2pPr>
            <a:lvl3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3pPr>
            <a:lvl4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4pPr>
            <a:lvl5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3" name="ClipArt Placeholder 8"/>
          <p:cNvSpPr>
            <a:spLocks noGrp="1"/>
          </p:cNvSpPr>
          <p:nvPr>
            <p:ph type="clipArt" sz="quarter" idx="11"/>
          </p:nvPr>
        </p:nvSpPr>
        <p:spPr>
          <a:xfrm>
            <a:off x="467544" y="1844824"/>
            <a:ext cx="3527425" cy="4177656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54848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+ tex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425" y="11113"/>
            <a:ext cx="84375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67544" y="260649"/>
            <a:ext cx="7272808" cy="576064"/>
          </a:xfrm>
          <a:prstGeom prst="rect">
            <a:avLst/>
          </a:prstGeom>
        </p:spPr>
        <p:txBody>
          <a:bodyPr/>
          <a:lstStyle>
            <a:lvl1pPr algn="l">
              <a:defRPr sz="2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467544" y="1052736"/>
            <a:ext cx="8280920" cy="5040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AU" sz="3200" b="1" i="0" u="none" strike="noStrike" baseline="0" smtClean="0">
                <a:solidFill>
                  <a:srgbClr val="CF0C2F"/>
                </a:solidFill>
                <a:latin typeface="Arial-BoldM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9" name="TextBox 7"/>
          <p:cNvSpPr txBox="1"/>
          <p:nvPr userDrawn="1"/>
        </p:nvSpPr>
        <p:spPr>
          <a:xfrm>
            <a:off x="7235825" y="6393135"/>
            <a:ext cx="16573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0EB5B85-7BEC-4B5F-9375-28E0B975F6C3}" type="slidenum">
              <a:rPr lang="en-AU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sz="1200" dirty="0">
              <a:latin typeface="+mn-lt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287734" y="6381750"/>
            <a:ext cx="8429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58084" y="1844824"/>
            <a:ext cx="3959275" cy="4105126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CF0C2F"/>
              </a:buClr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1pPr>
            <a:lvl2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2pPr>
            <a:lvl3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3pPr>
            <a:lvl4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4pPr>
            <a:lvl5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67544" y="1844824"/>
            <a:ext cx="3959275" cy="4105126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CF0C2F"/>
              </a:buClr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1pPr>
            <a:lvl2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2pPr>
            <a:lvl3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3pPr>
            <a:lvl4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4pPr>
            <a:lvl5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18298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358775" y="1341438"/>
            <a:ext cx="8426450" cy="484187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425" y="11113"/>
            <a:ext cx="84375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7"/>
          <p:cNvSpPr txBox="1"/>
          <p:nvPr userDrawn="1"/>
        </p:nvSpPr>
        <p:spPr>
          <a:xfrm>
            <a:off x="7235825" y="6393135"/>
            <a:ext cx="16573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0EB5B85-7BEC-4B5F-9375-28E0B975F6C3}" type="slidenum">
              <a:rPr lang="en-AU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sz="12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60649"/>
            <a:ext cx="7272808" cy="57606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75656" y="234888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AU" sz="3600" b="1" i="0" u="none" strike="noStrike" baseline="0" smtClean="0">
                <a:solidFill>
                  <a:srgbClr val="CF0C2F"/>
                </a:solidFill>
                <a:latin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Section heading</a:t>
            </a:r>
            <a:endParaRPr lang="en-AU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358775" y="6381750"/>
            <a:ext cx="8429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708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Volunteer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49250" y="3022600"/>
            <a:ext cx="8443913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G:\CFA-Enterprise-PMO\StratComms\Templates\Generic\CFA PPT FOOTER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50838" y="6254750"/>
            <a:ext cx="8424862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59016" cy="16421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rgbClr val="CF0C2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67545" y="2133600"/>
            <a:ext cx="6049144" cy="358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tx1"/>
                </a:solidFill>
                <a:latin typeface="Arial-BoldM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Volunteer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49250" y="3022600"/>
            <a:ext cx="8443913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G:\CFA-Enterprise-PMO\StratComms\Templates\Generic\CFA PPT FOOTER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49250" y="6254750"/>
            <a:ext cx="8443913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59016" cy="16421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rgbClr val="CF0C2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67545" y="2133600"/>
            <a:ext cx="6049144" cy="358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Career 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76238" y="3022600"/>
            <a:ext cx="8410575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G:\CFA-Enterprise-PMO\StratComms\Templates\Generic\CFA PPT FOOTER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76238" y="6254750"/>
            <a:ext cx="8410575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59016" cy="16421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rgbClr val="CF0C2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67545" y="2133600"/>
            <a:ext cx="6049144" cy="358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358775" y="1341438"/>
            <a:ext cx="8426450" cy="484187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425" y="11113"/>
            <a:ext cx="84375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7"/>
          <p:cNvSpPr txBox="1"/>
          <p:nvPr userDrawn="1"/>
        </p:nvSpPr>
        <p:spPr>
          <a:xfrm>
            <a:off x="7235825" y="6393135"/>
            <a:ext cx="16573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0EB5B85-7BEC-4B5F-9375-28E0B975F6C3}" type="slidenum">
              <a:rPr lang="en-AU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sz="12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60649"/>
            <a:ext cx="7272808" cy="57606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75656" y="234888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AU" sz="3600" b="1" i="0" u="none" strike="noStrike" baseline="0" smtClean="0">
                <a:solidFill>
                  <a:srgbClr val="CF0C2F"/>
                </a:solidFill>
                <a:latin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Section heading</a:t>
            </a:r>
            <a:endParaRPr lang="en-AU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358775" y="6381750"/>
            <a:ext cx="8429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p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425" y="11113"/>
            <a:ext cx="84375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7544" y="1052736"/>
            <a:ext cx="8280920" cy="7200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AU" sz="3200" b="1" i="0" u="none" strike="noStrike" baseline="0" smtClean="0">
                <a:solidFill>
                  <a:srgbClr val="CF0C2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7544" y="260649"/>
            <a:ext cx="7272808" cy="576064"/>
          </a:xfrm>
          <a:prstGeom prst="rect">
            <a:avLst/>
          </a:prstGeom>
        </p:spPr>
        <p:txBody>
          <a:bodyPr/>
          <a:lstStyle>
            <a:lvl1pPr algn="l">
              <a:defRPr sz="2600" b="1">
                <a:solidFill>
                  <a:schemeClr val="bg1"/>
                </a:solidFill>
                <a:latin typeface="Arial-BoldM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67544" y="1844824"/>
            <a:ext cx="8280920" cy="4392488"/>
          </a:xfrm>
          <a:prstGeom prst="rect">
            <a:avLst/>
          </a:prstGeom>
        </p:spPr>
        <p:txBody>
          <a:bodyPr/>
          <a:lstStyle>
            <a:lvl1pPr>
              <a:buClr>
                <a:srgbClr val="CF0C2F"/>
              </a:buClr>
              <a:defRPr sz="3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2pPr>
            <a:lvl3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3pPr>
            <a:lvl4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4pPr>
            <a:lvl5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TextBox 7"/>
          <p:cNvSpPr txBox="1"/>
          <p:nvPr userDrawn="1"/>
        </p:nvSpPr>
        <p:spPr>
          <a:xfrm>
            <a:off x="7235825" y="6393135"/>
            <a:ext cx="16573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0EB5B85-7BEC-4B5F-9375-28E0B975F6C3}" type="slidenum">
              <a:rPr lang="en-AU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sz="1200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358775" y="6381750"/>
            <a:ext cx="8429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111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+ 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425" y="11113"/>
            <a:ext cx="84375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3352" y="1052736"/>
            <a:ext cx="8285112" cy="7200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AU" sz="3200" b="1" i="0" u="none" strike="noStrike" baseline="0" smtClean="0">
                <a:solidFill>
                  <a:srgbClr val="CF0C2F"/>
                </a:solidFill>
                <a:latin typeface="Arial-BoldM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7544" y="260649"/>
            <a:ext cx="7272808" cy="576064"/>
          </a:xfrm>
          <a:prstGeom prst="rect">
            <a:avLst/>
          </a:prstGeom>
        </p:spPr>
        <p:txBody>
          <a:bodyPr/>
          <a:lstStyle>
            <a:lvl1pPr algn="l">
              <a:defRPr sz="2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67544" y="1844824"/>
            <a:ext cx="8280920" cy="4392488"/>
          </a:xfrm>
          <a:prstGeom prst="rect">
            <a:avLst/>
          </a:prstGeom>
        </p:spPr>
        <p:txBody>
          <a:bodyPr/>
          <a:lstStyle>
            <a:lvl1pPr>
              <a:buClr>
                <a:srgbClr val="CF0C2F"/>
              </a:buClr>
              <a:defRPr sz="3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CF0C2F"/>
              </a:buClr>
              <a:defRPr/>
            </a:lvl2pPr>
            <a:lvl3pPr marL="1257300" indent="-342900">
              <a:buClr>
                <a:srgbClr val="CF0C2F"/>
              </a:buClr>
              <a:buFont typeface="Arial" pitchFamily="34" charset="0"/>
              <a:buChar char="•"/>
              <a:defRPr/>
            </a:lvl3pPr>
            <a:lvl4pPr>
              <a:buClr>
                <a:srgbClr val="CF0C2F"/>
              </a:buClr>
              <a:defRPr/>
            </a:lvl4pPr>
            <a:lvl5pPr>
              <a:buClr>
                <a:srgbClr val="CF0C2F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Box 7"/>
          <p:cNvSpPr txBox="1"/>
          <p:nvPr userDrawn="1"/>
        </p:nvSpPr>
        <p:spPr>
          <a:xfrm>
            <a:off x="7235825" y="6393135"/>
            <a:ext cx="16573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0EB5B85-7BEC-4B5F-9375-28E0B975F6C3}" type="slidenum">
              <a:rPr lang="en-AU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sz="1200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358775" y="6381750"/>
            <a:ext cx="8429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425" y="11113"/>
            <a:ext cx="84375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7544" y="1052736"/>
            <a:ext cx="8280920" cy="7200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AU" sz="3200" b="1" i="0" u="none" strike="noStrike" baseline="0" smtClean="0">
                <a:solidFill>
                  <a:srgbClr val="CF0C2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7544" y="260649"/>
            <a:ext cx="7272808" cy="576064"/>
          </a:xfrm>
          <a:prstGeom prst="rect">
            <a:avLst/>
          </a:prstGeom>
        </p:spPr>
        <p:txBody>
          <a:bodyPr/>
          <a:lstStyle>
            <a:lvl1pPr algn="l">
              <a:defRPr sz="2600" b="1">
                <a:solidFill>
                  <a:schemeClr val="bg1"/>
                </a:solidFill>
                <a:latin typeface="Arial-BoldM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67544" y="1844824"/>
            <a:ext cx="8280920" cy="4392488"/>
          </a:xfrm>
          <a:prstGeom prst="rect">
            <a:avLst/>
          </a:prstGeom>
        </p:spPr>
        <p:txBody>
          <a:bodyPr/>
          <a:lstStyle>
            <a:lvl1pPr>
              <a:buClr>
                <a:srgbClr val="CF0C2F"/>
              </a:buClr>
              <a:defRPr sz="3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2pPr>
            <a:lvl3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3pPr>
            <a:lvl4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4pPr>
            <a:lvl5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TextBox 7"/>
          <p:cNvSpPr txBox="1"/>
          <p:nvPr userDrawn="1"/>
        </p:nvSpPr>
        <p:spPr>
          <a:xfrm>
            <a:off x="7235825" y="6393135"/>
            <a:ext cx="16573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0EB5B85-7BEC-4B5F-9375-28E0B975F6C3}" type="slidenum">
              <a:rPr lang="en-AU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sz="1200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358775" y="6381750"/>
            <a:ext cx="8429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+ text +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425" y="11113"/>
            <a:ext cx="84375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67544" y="260649"/>
            <a:ext cx="7272808" cy="576064"/>
          </a:xfrm>
          <a:prstGeom prst="rect">
            <a:avLst/>
          </a:prstGeom>
        </p:spPr>
        <p:txBody>
          <a:bodyPr/>
          <a:lstStyle>
            <a:lvl1pPr algn="l">
              <a:defRPr sz="2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467544" y="1052736"/>
            <a:ext cx="8280920" cy="5040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AU" sz="3200" b="1" i="0" u="none" strike="noStrike" baseline="0" smtClean="0">
                <a:solidFill>
                  <a:srgbClr val="CF0C2F"/>
                </a:solidFill>
                <a:latin typeface="Arial-BoldM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9" name="TextBox 7"/>
          <p:cNvSpPr txBox="1"/>
          <p:nvPr userDrawn="1"/>
        </p:nvSpPr>
        <p:spPr>
          <a:xfrm>
            <a:off x="7235825" y="6393135"/>
            <a:ext cx="16573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0EB5B85-7BEC-4B5F-9375-28E0B975F6C3}" type="slidenum">
              <a:rPr lang="en-AU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sz="1200" dirty="0">
              <a:latin typeface="+mn-lt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287734" y="6381750"/>
            <a:ext cx="8429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68709" y="1844825"/>
            <a:ext cx="4464298" cy="4105126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CF0C2F"/>
              </a:buClr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1pPr>
            <a:lvl2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2pPr>
            <a:lvl3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3pPr>
            <a:lvl4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4pPr>
            <a:lvl5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3" name="ClipArt Placeholder 8"/>
          <p:cNvSpPr>
            <a:spLocks noGrp="1"/>
          </p:cNvSpPr>
          <p:nvPr>
            <p:ph type="clipArt" sz="quarter" idx="11"/>
          </p:nvPr>
        </p:nvSpPr>
        <p:spPr>
          <a:xfrm>
            <a:off x="5221039" y="1844824"/>
            <a:ext cx="3527425" cy="4177656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8775" y="260350"/>
            <a:ext cx="8426450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AU" sz="3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54800" y="6453188"/>
            <a:ext cx="2133600" cy="268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032E946-E081-4265-BB46-094E441912C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Rectangle 7"/>
          <p:cNvSpPr/>
          <p:nvPr/>
        </p:nvSpPr>
        <p:spPr>
          <a:xfrm>
            <a:off x="358775" y="1341438"/>
            <a:ext cx="8426450" cy="484187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58775" y="6381750"/>
            <a:ext cx="8429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2425" y="11113"/>
            <a:ext cx="84375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4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AU" sz="2600" b="1" kern="1200">
          <a:solidFill>
            <a:schemeClr val="bg1"/>
          </a:solidFill>
          <a:latin typeface="Arial-BoldM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-BoldM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-BoldM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-BoldM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-BoldMT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-BoldMT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-BoldMT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-BoldMT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-BoldMT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2425" y="11113"/>
            <a:ext cx="84375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 userDrawn="1"/>
        </p:nvCxnSpPr>
        <p:spPr>
          <a:xfrm flipH="1">
            <a:off x="358775" y="6381750"/>
            <a:ext cx="8429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82" r:id="rId4"/>
    <p:sldLayoutId id="2147483683" r:id="rId5"/>
    <p:sldLayoutId id="2147483685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0284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fa.vic.gov.au/resourcetrackin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map.ffm.vic.gov.au/" TargetMode="External"/><Relationship Id="rId2" Type="http://schemas.openxmlformats.org/officeDocument/2006/relationships/hyperlink" Target="https://prod.cop.em.vic.gov.au/sadisplay/nicslogin.seam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rts.cfa.vic.gov.au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>
                <a:latin typeface="Arial" charset="0"/>
                <a:cs typeface="Arial" charset="0"/>
              </a:rPr>
              <a:t>CFA Resource Tracking System (RTS)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7072" y="1737444"/>
            <a:ext cx="6049144" cy="358775"/>
          </a:xfrm>
        </p:spPr>
        <p:txBody>
          <a:bodyPr/>
          <a:lstStyle/>
          <a:p>
            <a:r>
              <a:rPr lang="en-AU" dirty="0">
                <a:latin typeface="Arial" charset="0"/>
                <a:cs typeface="Arial" charset="0"/>
              </a:rPr>
              <a:t>Presentation thanks to </a:t>
            </a:r>
            <a:r>
              <a:rPr lang="en-AU" dirty="0"/>
              <a:t>Shane Peacock  </a:t>
            </a:r>
            <a:br>
              <a:rPr lang="en-AU" dirty="0"/>
            </a:br>
            <a:r>
              <a:rPr lang="en-AU" b="0" i="1" dirty="0"/>
              <a:t>Program Director, ICT Communications </a:t>
            </a:r>
          </a:p>
          <a:p>
            <a:endParaRPr lang="en-AU" dirty="0">
              <a:latin typeface="Arial" charset="0"/>
              <a:cs typeface="Arial" charset="0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62473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 bwMode="auto">
          <a:xfrm>
            <a:off x="468313" y="174625"/>
            <a:ext cx="7272337" cy="5762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AU" sz="2600" b="1" dirty="0">
                <a:solidFill>
                  <a:schemeClr val="bg1"/>
                </a:solidFill>
                <a:latin typeface="Arial" charset="0"/>
                <a:cs typeface="Arial" charset="0"/>
              </a:rPr>
              <a:t>EMCOP</a:t>
            </a:r>
            <a:endParaRPr sz="2600" dirty="0"/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 bwMode="auto">
          <a:xfrm>
            <a:off x="1475656" y="2420888"/>
            <a:ext cx="6400800" cy="1752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dirty="0"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532440" cy="5151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ubtitle 1"/>
          <p:cNvSpPr>
            <a:spLocks noGrp="1"/>
          </p:cNvSpPr>
          <p:nvPr>
            <p:ph type="subTitle" idx="1"/>
          </p:nvPr>
        </p:nvSpPr>
        <p:spPr bwMode="auto">
          <a:xfrm>
            <a:off x="468313" y="1052513"/>
            <a:ext cx="8064500" cy="7921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dirty="0"/>
              <a:t>CFA Appliance Categories </a:t>
            </a:r>
            <a:endParaRPr dirty="0"/>
          </a:p>
        </p:txBody>
      </p:sp>
      <p:sp>
        <p:nvSpPr>
          <p:cNvPr id="16386" name="Title 2"/>
          <p:cNvSpPr>
            <a:spLocks noGrp="1"/>
          </p:cNvSpPr>
          <p:nvPr>
            <p:ph type="ctrTitle"/>
          </p:nvPr>
        </p:nvSpPr>
        <p:spPr bwMode="auto">
          <a:xfrm>
            <a:off x="468313" y="173038"/>
            <a:ext cx="7272337" cy="5762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dirty="0">
                <a:solidFill>
                  <a:srgbClr val="FFFFFF"/>
                </a:solidFill>
                <a:latin typeface="Arial" charset="0"/>
                <a:cs typeface="Arial" charset="0"/>
              </a:rPr>
              <a:t>EMCOP</a:t>
            </a:r>
          </a:p>
        </p:txBody>
      </p:sp>
      <p:sp>
        <p:nvSpPr>
          <p:cNvPr id="16387" name="Text Placeholder 3"/>
          <p:cNvSpPr>
            <a:spLocks noGrp="1"/>
          </p:cNvSpPr>
          <p:nvPr>
            <p:ph type="body" sz="quarter" idx="10"/>
          </p:nvPr>
        </p:nvSpPr>
        <p:spPr bwMode="auto">
          <a:xfrm>
            <a:off x="323528" y="1628800"/>
            <a:ext cx="8064500" cy="39608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dirty="0">
                <a:latin typeface="Arial" charset="0"/>
                <a:cs typeface="Arial" charset="0"/>
              </a:rPr>
              <a:t>Appliances are shown by type and last known time </a:t>
            </a:r>
          </a:p>
          <a:p>
            <a:pPr lvl="1" eaLnBrk="1" hangingPunct="1"/>
            <a:r>
              <a:rPr lang="en-AU" dirty="0">
                <a:latin typeface="Arial" charset="0"/>
                <a:cs typeface="Arial" charset="0"/>
              </a:rPr>
              <a:t>0 – 30 minutes</a:t>
            </a:r>
          </a:p>
          <a:p>
            <a:pPr lvl="1" eaLnBrk="1" hangingPunct="1"/>
            <a:r>
              <a:rPr lang="en-AU" dirty="0">
                <a:latin typeface="Arial" charset="0"/>
                <a:cs typeface="Arial" charset="0"/>
              </a:rPr>
              <a:t>30 to  60 minutes</a:t>
            </a:r>
          </a:p>
          <a:p>
            <a:pPr lvl="1" eaLnBrk="1" hangingPunct="1"/>
            <a:r>
              <a:rPr lang="en-AU" dirty="0">
                <a:latin typeface="Arial" charset="0"/>
                <a:cs typeface="Arial" charset="0"/>
              </a:rPr>
              <a:t>Greater than 60 minutes</a:t>
            </a:r>
          </a:p>
          <a:p>
            <a:pPr eaLnBrk="1" hangingPunct="1"/>
            <a:r>
              <a:rPr lang="en-AU" dirty="0">
                <a:latin typeface="Arial" charset="0"/>
                <a:cs typeface="Arial" charset="0"/>
              </a:rPr>
              <a:t>Appliance types are from RMS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69"/>
          <a:stretch/>
        </p:blipFill>
        <p:spPr bwMode="auto">
          <a:xfrm>
            <a:off x="6300192" y="2334369"/>
            <a:ext cx="267589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1"/>
          <a:stretch/>
        </p:blipFill>
        <p:spPr bwMode="auto">
          <a:xfrm>
            <a:off x="3231961" y="4958080"/>
            <a:ext cx="2676525" cy="177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286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 bwMode="auto">
          <a:xfrm>
            <a:off x="468313" y="174625"/>
            <a:ext cx="7272337" cy="5762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AU" sz="2600" b="1" dirty="0">
                <a:solidFill>
                  <a:schemeClr val="bg1"/>
                </a:solidFill>
                <a:latin typeface="Arial" charset="0"/>
                <a:cs typeface="Arial" charset="0"/>
              </a:rPr>
              <a:t>EMCOP</a:t>
            </a:r>
            <a:endParaRPr sz="2600" b="1" dirty="0">
              <a:solidFill>
                <a:schemeClr val="bg1"/>
              </a:solidFill>
            </a:endParaRPr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 bwMode="auto">
          <a:xfrm>
            <a:off x="1475656" y="2420888"/>
            <a:ext cx="6400800" cy="1752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dirty="0">
              <a:latin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416474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207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 bwMode="auto">
          <a:xfrm>
            <a:off x="468313" y="174625"/>
            <a:ext cx="7272337" cy="5762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AU" sz="2600" b="1" dirty="0">
                <a:solidFill>
                  <a:schemeClr val="bg1"/>
                </a:solidFill>
                <a:latin typeface="Arial" charset="0"/>
                <a:cs typeface="Arial" charset="0"/>
              </a:rPr>
              <a:t>EMCOP</a:t>
            </a:r>
            <a:endParaRPr sz="2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537634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6229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ubtitle 1"/>
          <p:cNvSpPr>
            <a:spLocks noGrp="1"/>
          </p:cNvSpPr>
          <p:nvPr>
            <p:ph type="subTitle" idx="1"/>
          </p:nvPr>
        </p:nvSpPr>
        <p:spPr bwMode="auto">
          <a:xfrm>
            <a:off x="468313" y="1052512"/>
            <a:ext cx="8064500" cy="259251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dirty="0"/>
              <a:t>For further information:</a:t>
            </a:r>
          </a:p>
          <a:p>
            <a:pPr eaLnBrk="1" hangingPunct="1"/>
            <a:endParaRPr lang="en-AU" dirty="0"/>
          </a:p>
          <a:p>
            <a:pPr eaLnBrk="1" hangingPunct="1"/>
            <a:r>
              <a:rPr lang="en-AU" u="sng" dirty="0">
                <a:hlinkClick r:id="rId2"/>
              </a:rPr>
              <a:t>www.cfa.vic.gov.au/resourcetracking</a:t>
            </a:r>
            <a:endParaRPr lang="en-AU" u="sng" dirty="0"/>
          </a:p>
          <a:p>
            <a:pPr eaLnBrk="1" hangingPunct="1"/>
            <a:endParaRPr dirty="0"/>
          </a:p>
        </p:txBody>
      </p:sp>
      <p:sp>
        <p:nvSpPr>
          <p:cNvPr id="16386" name="Title 2"/>
          <p:cNvSpPr>
            <a:spLocks noGrp="1"/>
          </p:cNvSpPr>
          <p:nvPr>
            <p:ph type="ctrTitle"/>
          </p:nvPr>
        </p:nvSpPr>
        <p:spPr bwMode="auto">
          <a:xfrm>
            <a:off x="468313" y="173038"/>
            <a:ext cx="7272337" cy="5762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dirty="0">
                <a:latin typeface="Arial" charset="0"/>
                <a:cs typeface="Arial" charset="0"/>
              </a:rPr>
              <a:t>Resource Tracking System</a:t>
            </a:r>
          </a:p>
        </p:txBody>
      </p:sp>
    </p:spTree>
    <p:extLst>
      <p:ext uri="{BB962C8B-B14F-4D97-AF65-F5344CB8AC3E}">
        <p14:creationId xmlns:p14="http://schemas.microsoft.com/office/powerpoint/2010/main" val="1015486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"/>
          <p:cNvSpPr>
            <a:spLocks noGrp="1"/>
          </p:cNvSpPr>
          <p:nvPr>
            <p:ph type="ctrTitle"/>
          </p:nvPr>
        </p:nvSpPr>
        <p:spPr bwMode="auto">
          <a:xfrm>
            <a:off x="468313" y="184150"/>
            <a:ext cx="7272337" cy="5762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dirty="0"/>
              <a:t>Why RTS?</a:t>
            </a:r>
          </a:p>
        </p:txBody>
      </p:sp>
      <p:sp>
        <p:nvSpPr>
          <p:cNvPr id="17411" name="Text Placeholder 3"/>
          <p:cNvSpPr>
            <a:spLocks noGrp="1"/>
          </p:cNvSpPr>
          <p:nvPr>
            <p:ph type="body" sz="quarter" idx="10"/>
          </p:nvPr>
        </p:nvSpPr>
        <p:spPr bwMode="auto">
          <a:xfrm>
            <a:off x="467544" y="1124744"/>
            <a:ext cx="8064500" cy="50403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sz="2800" dirty="0"/>
              <a:t>The safety of CFA members is one of CFA’s highest priorities and the appropriate use of technology is one mechanism that can be employed to enhance CFA member safety.</a:t>
            </a:r>
          </a:p>
          <a:p>
            <a:pPr eaLnBrk="1" hangingPunct="1"/>
            <a:r>
              <a:rPr lang="en-AU" sz="2800" dirty="0"/>
              <a:t>The need for this capability was recognised by CFA and highlighted in the 2009 Bush Fires Royal Commission report.</a:t>
            </a:r>
          </a:p>
          <a:p>
            <a:pPr eaLnBrk="1" hangingPunct="1"/>
            <a:r>
              <a:rPr lang="en-AU" dirty="0">
                <a:latin typeface="Arial" charset="0"/>
                <a:cs typeface="Arial" charset="0"/>
              </a:rPr>
              <a:t>More than 3,300 CFA vehicles are currently fitted with a GPS capable radio.</a:t>
            </a:r>
          </a:p>
          <a:p>
            <a:pPr eaLnBrk="1" hangingPunct="1"/>
            <a:endParaRPr lang="en-AU" dirty="0">
              <a:latin typeface="Arial" charset="0"/>
              <a:cs typeface="Arial" charset="0"/>
            </a:endParaRPr>
          </a:p>
          <a:p>
            <a:pPr eaLnBrk="1" hangingPunct="1"/>
            <a:endParaRPr lang="en-AU" i="1" dirty="0">
              <a:latin typeface="Arial" charset="0"/>
              <a:cs typeface="Arial" charset="0"/>
            </a:endParaRPr>
          </a:p>
          <a:p>
            <a:pPr eaLnBrk="1" hangingPunct="1"/>
            <a:endParaRPr lang="en-AU" i="1" dirty="0">
              <a:latin typeface="Arial" charset="0"/>
              <a:cs typeface="Arial" charset="0"/>
            </a:endParaRPr>
          </a:p>
          <a:p>
            <a:pPr eaLnBrk="1" hangingPunct="1"/>
            <a:endParaRPr lang="en-AU" i="1" dirty="0">
              <a:latin typeface="Arial" charset="0"/>
              <a:cs typeface="Arial" charset="0"/>
            </a:endParaRPr>
          </a:p>
          <a:p>
            <a:pPr lvl="1" eaLnBrk="1" hangingPunct="1"/>
            <a:endParaRPr lang="en-AU" dirty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AU" dirty="0">
              <a:latin typeface="Arial" charset="0"/>
              <a:cs typeface="Arial" charset="0"/>
            </a:endParaRPr>
          </a:p>
          <a:p>
            <a:pPr eaLnBrk="1" hangingPunct="1"/>
            <a:endParaRPr lang="en-AU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418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"/>
          <p:cNvSpPr>
            <a:spLocks noGrp="1"/>
          </p:cNvSpPr>
          <p:nvPr>
            <p:ph type="ctrTitle"/>
          </p:nvPr>
        </p:nvSpPr>
        <p:spPr bwMode="auto">
          <a:xfrm>
            <a:off x="468313" y="184150"/>
            <a:ext cx="7272337" cy="5762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dirty="0"/>
              <a:t>Benefits of RTS</a:t>
            </a:r>
          </a:p>
        </p:txBody>
      </p:sp>
      <p:sp>
        <p:nvSpPr>
          <p:cNvPr id="17411" name="Text Placeholder 3"/>
          <p:cNvSpPr>
            <a:spLocks noGrp="1"/>
          </p:cNvSpPr>
          <p:nvPr>
            <p:ph type="body" sz="quarter" idx="10"/>
          </p:nvPr>
        </p:nvSpPr>
        <p:spPr bwMode="auto">
          <a:xfrm>
            <a:off x="539750" y="1125538"/>
            <a:ext cx="8064500" cy="50403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sz="2400" dirty="0">
                <a:latin typeface="Arial" charset="0"/>
                <a:cs typeface="Arial" charset="0"/>
              </a:rPr>
              <a:t>The position of personnel with respect to hazards will be more precisely known.</a:t>
            </a:r>
          </a:p>
          <a:p>
            <a:pPr eaLnBrk="1" hangingPunct="1"/>
            <a:r>
              <a:rPr lang="en-AU" sz="2400" dirty="0">
                <a:latin typeface="Arial" charset="0"/>
                <a:cs typeface="Arial" charset="0"/>
              </a:rPr>
              <a:t>Location of all Appliances deployed or not deployed will be shown on a common mapping system.</a:t>
            </a:r>
          </a:p>
          <a:p>
            <a:pPr eaLnBrk="1" hangingPunct="1"/>
            <a:r>
              <a:rPr lang="en-AU" sz="2400" dirty="0">
                <a:latin typeface="Arial" charset="0"/>
                <a:cs typeface="Arial" charset="0"/>
              </a:rPr>
              <a:t>Incident controllers will gain better knowledge of resources deployed to incidents.</a:t>
            </a:r>
          </a:p>
          <a:p>
            <a:pPr eaLnBrk="1" hangingPunct="1"/>
            <a:r>
              <a:rPr lang="en-AU" sz="2400" dirty="0">
                <a:latin typeface="Arial" charset="0"/>
                <a:cs typeface="Arial" charset="0"/>
              </a:rPr>
              <a:t>The situation of Appliances at Staging Areas and </a:t>
            </a:r>
            <a:r>
              <a:rPr lang="en-AU" sz="2400" dirty="0" err="1">
                <a:latin typeface="Arial" charset="0"/>
                <a:cs typeface="Arial" charset="0"/>
              </a:rPr>
              <a:t>fireground</a:t>
            </a:r>
            <a:r>
              <a:rPr lang="en-AU" sz="2400" dirty="0">
                <a:latin typeface="Arial" charset="0"/>
                <a:cs typeface="Arial" charset="0"/>
              </a:rPr>
              <a:t> sectors will be better known.</a:t>
            </a:r>
          </a:p>
          <a:p>
            <a:pPr eaLnBrk="1" hangingPunct="1"/>
            <a:r>
              <a:rPr lang="en-AU" sz="2400" dirty="0">
                <a:latin typeface="Arial" charset="0"/>
                <a:cs typeface="Arial" charset="0"/>
              </a:rPr>
              <a:t>The exact count of deployed resources will be better known for logistics purposes.</a:t>
            </a:r>
          </a:p>
          <a:p>
            <a:pPr eaLnBrk="1" hangingPunct="1"/>
            <a:r>
              <a:rPr lang="en-AU" sz="2400" dirty="0">
                <a:latin typeface="Arial" charset="0"/>
                <a:cs typeface="Arial" charset="0"/>
              </a:rPr>
              <a:t>Appliances that arrive early or leave suddenly from an incident can be better accounted for.</a:t>
            </a:r>
          </a:p>
          <a:p>
            <a:pPr eaLnBrk="1" hangingPunct="1"/>
            <a:endParaRPr lang="en-AU" dirty="0">
              <a:latin typeface="Arial" charset="0"/>
              <a:cs typeface="Arial" charset="0"/>
            </a:endParaRPr>
          </a:p>
          <a:p>
            <a:pPr lvl="1" eaLnBrk="1" hangingPunct="1"/>
            <a:endParaRPr lang="en-AU" dirty="0">
              <a:latin typeface="Arial" charset="0"/>
              <a:cs typeface="Arial" charset="0"/>
            </a:endParaRPr>
          </a:p>
          <a:p>
            <a:pPr lvl="1" eaLnBrk="1" hangingPunct="1"/>
            <a:endParaRPr lang="en-AU" dirty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AU" dirty="0">
              <a:latin typeface="Arial" charset="0"/>
              <a:cs typeface="Arial" charset="0"/>
            </a:endParaRPr>
          </a:p>
          <a:p>
            <a:pPr eaLnBrk="1" hangingPunct="1"/>
            <a:endParaRPr lang="en-AU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"/>
          <p:cNvSpPr>
            <a:spLocks noGrp="1"/>
          </p:cNvSpPr>
          <p:nvPr>
            <p:ph type="ctrTitle"/>
          </p:nvPr>
        </p:nvSpPr>
        <p:spPr bwMode="auto">
          <a:xfrm>
            <a:off x="468313" y="173038"/>
            <a:ext cx="7272337" cy="5762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dirty="0">
                <a:latin typeface="Arial" charset="0"/>
                <a:cs typeface="Arial" charset="0"/>
              </a:rPr>
              <a:t>Location Service on Dispatch Channels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6836815" cy="535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9817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"/>
          <p:cNvSpPr>
            <a:spLocks noGrp="1"/>
          </p:cNvSpPr>
          <p:nvPr>
            <p:ph type="ctrTitle"/>
          </p:nvPr>
        </p:nvSpPr>
        <p:spPr bwMode="auto">
          <a:xfrm>
            <a:off x="468313" y="173038"/>
            <a:ext cx="7272337" cy="5762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dirty="0">
                <a:latin typeface="Arial" charset="0"/>
                <a:cs typeface="Arial" charset="0"/>
              </a:rPr>
              <a:t>Location Service on Command Channels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1019560"/>
            <a:ext cx="6806902" cy="517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0808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"/>
          <p:cNvSpPr>
            <a:spLocks noGrp="1"/>
          </p:cNvSpPr>
          <p:nvPr>
            <p:ph type="ctrTitle"/>
          </p:nvPr>
        </p:nvSpPr>
        <p:spPr bwMode="auto">
          <a:xfrm>
            <a:off x="468313" y="173038"/>
            <a:ext cx="7272337" cy="5762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dirty="0">
                <a:latin typeface="Arial" charset="0"/>
                <a:cs typeface="Arial" charset="0"/>
              </a:rPr>
              <a:t>Location Service on the </a:t>
            </a:r>
            <a:r>
              <a:rPr lang="en-AU" dirty="0" err="1">
                <a:latin typeface="Arial" charset="0"/>
                <a:cs typeface="Arial" charset="0"/>
              </a:rPr>
              <a:t>Fireground</a:t>
            </a:r>
            <a:endParaRPr lang="en-AU" dirty="0">
              <a:latin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8190533" cy="526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"/>
          <p:cNvSpPr>
            <a:spLocks noGrp="1"/>
          </p:cNvSpPr>
          <p:nvPr>
            <p:ph type="ctrTitle"/>
          </p:nvPr>
        </p:nvSpPr>
        <p:spPr bwMode="auto">
          <a:xfrm>
            <a:off x="468313" y="184150"/>
            <a:ext cx="7272337" cy="5762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dirty="0"/>
              <a:t>GPS location messages from Tait Radios</a:t>
            </a:r>
          </a:p>
        </p:txBody>
      </p:sp>
      <p:sp>
        <p:nvSpPr>
          <p:cNvPr id="17411" name="Text Placeholder 3"/>
          <p:cNvSpPr>
            <a:spLocks noGrp="1"/>
          </p:cNvSpPr>
          <p:nvPr>
            <p:ph type="body" sz="quarter" idx="10"/>
          </p:nvPr>
        </p:nvSpPr>
        <p:spPr bwMode="auto">
          <a:xfrm>
            <a:off x="539750" y="1125538"/>
            <a:ext cx="8064500" cy="50403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AU" sz="2800" dirty="0"/>
              <a:t>Radios are not “polled”</a:t>
            </a:r>
          </a:p>
          <a:p>
            <a:r>
              <a:rPr lang="en-AU" sz="2800" dirty="0">
                <a:latin typeface="Arial" charset="0"/>
                <a:cs typeface="Arial" charset="0"/>
              </a:rPr>
              <a:t>The radio automatically transmits location data at </a:t>
            </a:r>
            <a:r>
              <a:rPr lang="en-AU" sz="2800" dirty="0" err="1">
                <a:latin typeface="Arial" charset="0"/>
                <a:cs typeface="Arial" charset="0"/>
              </a:rPr>
              <a:t>preset</a:t>
            </a:r>
            <a:r>
              <a:rPr lang="en-AU" sz="2800" dirty="0">
                <a:latin typeface="Arial" charset="0"/>
                <a:cs typeface="Arial" charset="0"/>
              </a:rPr>
              <a:t> triggers</a:t>
            </a:r>
          </a:p>
          <a:p>
            <a:pPr lvl="1"/>
            <a:r>
              <a:rPr lang="en-AU" sz="2000" dirty="0" err="1">
                <a:latin typeface="Arial" charset="0"/>
                <a:cs typeface="Arial" charset="0"/>
              </a:rPr>
              <a:t>Startup</a:t>
            </a:r>
            <a:endParaRPr lang="en-AU" sz="2000" dirty="0">
              <a:latin typeface="Arial" charset="0"/>
              <a:cs typeface="Arial" charset="0"/>
            </a:endParaRPr>
          </a:p>
          <a:p>
            <a:pPr lvl="1"/>
            <a:r>
              <a:rPr lang="en-AU" sz="2000" dirty="0">
                <a:latin typeface="Arial" charset="0"/>
                <a:cs typeface="Arial" charset="0"/>
              </a:rPr>
              <a:t>While stationary</a:t>
            </a:r>
          </a:p>
          <a:p>
            <a:pPr lvl="1"/>
            <a:r>
              <a:rPr lang="en-AU" sz="2000" dirty="0">
                <a:latin typeface="Arial" charset="0"/>
                <a:cs typeface="Arial" charset="0"/>
              </a:rPr>
              <a:t>Vehicle comes to a stop</a:t>
            </a:r>
          </a:p>
          <a:p>
            <a:pPr lvl="1"/>
            <a:r>
              <a:rPr lang="en-AU" sz="2000" dirty="0">
                <a:latin typeface="Arial" charset="0"/>
                <a:cs typeface="Arial" charset="0"/>
              </a:rPr>
              <a:t>Regular intervals depending on vehicle speed</a:t>
            </a:r>
          </a:p>
          <a:p>
            <a:pPr eaLnBrk="1" hangingPunct="1"/>
            <a:r>
              <a:rPr lang="en-AU" sz="2800" dirty="0"/>
              <a:t>Location data can be manually triggered</a:t>
            </a:r>
          </a:p>
          <a:p>
            <a:pPr eaLnBrk="1" hangingPunct="1"/>
            <a:r>
              <a:rPr lang="en-AU" sz="2800" dirty="0"/>
              <a:t>Duress</a:t>
            </a:r>
          </a:p>
          <a:p>
            <a:pPr eaLnBrk="1" hangingPunct="1"/>
            <a:endParaRPr lang="en-AU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367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"/>
          <p:cNvSpPr>
            <a:spLocks noGrp="1"/>
          </p:cNvSpPr>
          <p:nvPr>
            <p:ph type="ctrTitle"/>
          </p:nvPr>
        </p:nvSpPr>
        <p:spPr bwMode="auto">
          <a:xfrm>
            <a:off x="468313" y="184150"/>
            <a:ext cx="7272337" cy="5762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dirty="0"/>
              <a:t>RTS Display Systems</a:t>
            </a:r>
          </a:p>
        </p:txBody>
      </p:sp>
      <p:sp>
        <p:nvSpPr>
          <p:cNvPr id="17411" name="Text Placeholder 3"/>
          <p:cNvSpPr>
            <a:spLocks noGrp="1"/>
          </p:cNvSpPr>
          <p:nvPr>
            <p:ph type="body" sz="quarter" idx="10"/>
          </p:nvPr>
        </p:nvSpPr>
        <p:spPr bwMode="auto">
          <a:xfrm>
            <a:off x="395536" y="1196752"/>
            <a:ext cx="8064500" cy="50403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sz="2400" dirty="0">
                <a:latin typeface="Arial" charset="0"/>
                <a:cs typeface="Arial" charset="0"/>
              </a:rPr>
              <a:t>EMCOP – Managed by EMV </a:t>
            </a:r>
            <a:r>
              <a:rPr lang="en-AU" sz="1800" dirty="0">
                <a:latin typeface="Arial" charset="0"/>
                <a:cs typeface="Arial" charset="0"/>
                <a:hlinkClick r:id="rId2"/>
              </a:rPr>
              <a:t>https://prod.cop.em.vic.gov.au/sadisplay/nicslogin.seam</a:t>
            </a:r>
            <a:endParaRPr lang="en-AU" sz="1800" dirty="0">
              <a:latin typeface="Arial" charset="0"/>
              <a:cs typeface="Arial" charset="0"/>
            </a:endParaRPr>
          </a:p>
          <a:p>
            <a:pPr marL="361950" indent="0" eaLnBrk="1" hangingPunct="1">
              <a:buNone/>
            </a:pPr>
            <a:r>
              <a:rPr lang="en-AU" sz="1800" dirty="0">
                <a:latin typeface="Arial" charset="0"/>
                <a:cs typeface="Arial" charset="0"/>
              </a:rPr>
              <a:t>Require a </a:t>
            </a:r>
            <a:r>
              <a:rPr lang="en-AU" sz="1800" dirty="0">
                <a:solidFill>
                  <a:srgbClr val="0070C0"/>
                </a:solidFill>
                <a:latin typeface="Arial" charset="0"/>
                <a:cs typeface="Arial" charset="0"/>
              </a:rPr>
              <a:t>members.cfa.vic.gov.au</a:t>
            </a:r>
            <a:r>
              <a:rPr lang="en-AU" sz="1800" dirty="0">
                <a:latin typeface="Arial" charset="0"/>
                <a:cs typeface="Arial" charset="0"/>
              </a:rPr>
              <a:t> or </a:t>
            </a:r>
            <a:r>
              <a:rPr lang="en-AU" sz="1800" dirty="0">
                <a:solidFill>
                  <a:srgbClr val="0070C0"/>
                </a:solidFill>
                <a:latin typeface="Arial" charset="0"/>
                <a:cs typeface="Arial" charset="0"/>
              </a:rPr>
              <a:t>cfa.vic.gov.au</a:t>
            </a:r>
            <a:r>
              <a:rPr lang="en-AU" sz="1800" dirty="0">
                <a:latin typeface="Arial" charset="0"/>
                <a:cs typeface="Arial" charset="0"/>
              </a:rPr>
              <a:t> email address</a:t>
            </a:r>
            <a:endParaRPr lang="en-AU" sz="2200" dirty="0">
              <a:latin typeface="Arial" charset="0"/>
              <a:cs typeface="Arial" charset="0"/>
            </a:endParaRPr>
          </a:p>
          <a:p>
            <a:pPr eaLnBrk="1" hangingPunct="1"/>
            <a:endParaRPr lang="en-AU" sz="2800" dirty="0">
              <a:latin typeface="Arial" charset="0"/>
              <a:cs typeface="Arial" charset="0"/>
            </a:endParaRPr>
          </a:p>
          <a:p>
            <a:pPr eaLnBrk="1" hangingPunct="1"/>
            <a:r>
              <a:rPr lang="en-AU" sz="2400" dirty="0" err="1">
                <a:latin typeface="Arial" charset="0"/>
                <a:cs typeface="Arial" charset="0"/>
              </a:rPr>
              <a:t>eMap</a:t>
            </a:r>
            <a:r>
              <a:rPr lang="en-AU" sz="2400" dirty="0">
                <a:latin typeface="Arial" charset="0"/>
                <a:cs typeface="Arial" charset="0"/>
              </a:rPr>
              <a:t> – Managed by DELWP </a:t>
            </a:r>
            <a:r>
              <a:rPr lang="en-AU" sz="2400" dirty="0">
                <a:latin typeface="Arial" charset="0"/>
                <a:cs typeface="Arial" charset="0"/>
                <a:hlinkClick r:id="rId3"/>
              </a:rPr>
              <a:t>https://emap.ffm.vic.gov.au</a:t>
            </a:r>
            <a:endParaRPr lang="en-AU" sz="2400" dirty="0">
              <a:latin typeface="Arial" charset="0"/>
              <a:cs typeface="Arial" charset="0"/>
            </a:endParaRPr>
          </a:p>
          <a:p>
            <a:pPr eaLnBrk="1" hangingPunct="1"/>
            <a:endParaRPr lang="en-AU" sz="2800" dirty="0">
              <a:latin typeface="Arial" charset="0"/>
              <a:cs typeface="Arial" charset="0"/>
            </a:endParaRPr>
          </a:p>
          <a:p>
            <a:pPr eaLnBrk="1" hangingPunct="1"/>
            <a:r>
              <a:rPr lang="en-AU" sz="2400" dirty="0">
                <a:latin typeface="Arial" charset="0"/>
                <a:cs typeface="Arial" charset="0"/>
              </a:rPr>
              <a:t>RTS Viewer (only available to OO &amp; above)</a:t>
            </a:r>
          </a:p>
          <a:p>
            <a:pPr marL="361950" indent="0" eaLnBrk="1" hangingPunct="1">
              <a:buNone/>
            </a:pPr>
            <a:r>
              <a:rPr lang="en-AU" sz="2400" dirty="0">
                <a:latin typeface="Arial" charset="0"/>
                <a:cs typeface="Arial" charset="0"/>
                <a:hlinkClick r:id="rId4"/>
              </a:rPr>
              <a:t>https://rts.cfa.vic.gov.au</a:t>
            </a:r>
            <a:endParaRPr lang="en-AU" sz="2400" dirty="0">
              <a:latin typeface="Arial" charset="0"/>
              <a:cs typeface="Arial" charset="0"/>
            </a:endParaRPr>
          </a:p>
          <a:p>
            <a:pPr eaLnBrk="1" hangingPunct="1"/>
            <a:endParaRPr lang="en-AU" sz="1600" dirty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AU" sz="1600" dirty="0">
                <a:latin typeface="Arial" charset="0"/>
                <a:cs typeface="Arial" charset="0"/>
              </a:rPr>
              <a:t>Note: Ops Cars are only visible on EMCOP &amp; </a:t>
            </a:r>
            <a:r>
              <a:rPr lang="en-AU" sz="1600" dirty="0" err="1">
                <a:latin typeface="Arial" charset="0"/>
                <a:cs typeface="Arial" charset="0"/>
              </a:rPr>
              <a:t>eMap</a:t>
            </a:r>
            <a:r>
              <a:rPr lang="en-AU" sz="1600" dirty="0">
                <a:latin typeface="Arial" charset="0"/>
                <a:cs typeface="Arial" charset="0"/>
              </a:rPr>
              <a:t> if attached to an Incident.</a:t>
            </a:r>
          </a:p>
        </p:txBody>
      </p:sp>
    </p:spTree>
    <p:extLst>
      <p:ext uri="{BB962C8B-B14F-4D97-AF65-F5344CB8AC3E}">
        <p14:creationId xmlns:p14="http://schemas.microsoft.com/office/powerpoint/2010/main" val="4282461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"/>
          <p:cNvSpPr>
            <a:spLocks noGrp="1"/>
          </p:cNvSpPr>
          <p:nvPr>
            <p:ph type="ctrTitle"/>
          </p:nvPr>
        </p:nvSpPr>
        <p:spPr bwMode="auto">
          <a:xfrm>
            <a:off x="468313" y="184150"/>
            <a:ext cx="7272337" cy="5762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dirty="0"/>
              <a:t>RTS Data </a:t>
            </a:r>
          </a:p>
        </p:txBody>
      </p:sp>
      <p:sp>
        <p:nvSpPr>
          <p:cNvPr id="4" name="Subtitle 1"/>
          <p:cNvSpPr>
            <a:spLocks noGrp="1"/>
          </p:cNvSpPr>
          <p:nvPr>
            <p:ph type="subTitle" idx="1"/>
          </p:nvPr>
        </p:nvSpPr>
        <p:spPr bwMode="auto">
          <a:xfrm>
            <a:off x="323528" y="1124744"/>
            <a:ext cx="8064500" cy="7921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dirty="0"/>
              <a:t>Data Available In Systems  </a:t>
            </a:r>
            <a:endParaRPr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 bwMode="auto">
          <a:xfrm>
            <a:off x="323528" y="1628800"/>
            <a:ext cx="8064500" cy="50403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F0C2F"/>
              </a:buClr>
              <a:buFont typeface="Arial" charset="0"/>
              <a:buChar char="•"/>
              <a:defRPr sz="3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F0C2F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F0C2F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F0C2F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F0C2F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AU" sz="1500" dirty="0"/>
              <a:t>Latitude, Longitude, Heading</a:t>
            </a:r>
          </a:p>
          <a:p>
            <a:pPr lvl="2"/>
            <a:r>
              <a:rPr lang="en-AU" sz="1500" dirty="0"/>
              <a:t>Position Time </a:t>
            </a:r>
          </a:p>
          <a:p>
            <a:pPr lvl="2"/>
            <a:r>
              <a:rPr lang="en-AU" sz="1500" dirty="0"/>
              <a:t>Incident Number – if vehicle is responding or associated with an incident</a:t>
            </a:r>
          </a:p>
          <a:p>
            <a:pPr lvl="2"/>
            <a:r>
              <a:rPr lang="en-AU" sz="1500" dirty="0"/>
              <a:t>Brigade Number of Vehicle</a:t>
            </a:r>
          </a:p>
          <a:p>
            <a:pPr lvl="2"/>
            <a:r>
              <a:rPr lang="en-AU" sz="1500" dirty="0"/>
              <a:t>Brigade Name of Vehicle </a:t>
            </a:r>
          </a:p>
          <a:p>
            <a:pPr lvl="2"/>
            <a:r>
              <a:rPr lang="en-AU" sz="1500" dirty="0"/>
              <a:t>Resource Name</a:t>
            </a:r>
          </a:p>
          <a:p>
            <a:pPr lvl="2"/>
            <a:r>
              <a:rPr lang="en-AU" sz="1500" dirty="0"/>
              <a:t>Resource Short Name</a:t>
            </a:r>
          </a:p>
          <a:p>
            <a:pPr lvl="2"/>
            <a:r>
              <a:rPr lang="en-AU" sz="1500" dirty="0"/>
              <a:t>Resource Aerial ID</a:t>
            </a:r>
          </a:p>
          <a:p>
            <a:pPr lvl="2"/>
            <a:r>
              <a:rPr lang="en-AU" sz="1500" dirty="0"/>
              <a:t>Registration</a:t>
            </a:r>
          </a:p>
          <a:p>
            <a:pPr lvl="2"/>
            <a:r>
              <a:rPr lang="en-AU" sz="1500" dirty="0"/>
              <a:t>District</a:t>
            </a:r>
          </a:p>
          <a:p>
            <a:pPr lvl="2"/>
            <a:r>
              <a:rPr lang="en-AU" sz="1500" dirty="0"/>
              <a:t>Resource Category</a:t>
            </a:r>
          </a:p>
          <a:p>
            <a:pPr lvl="2"/>
            <a:r>
              <a:rPr lang="en-AU" sz="1500" dirty="0"/>
              <a:t>Resource Type </a:t>
            </a:r>
          </a:p>
          <a:p>
            <a:pPr lvl="2"/>
            <a:r>
              <a:rPr lang="en-AU" sz="1500" dirty="0"/>
              <a:t>Channel</a:t>
            </a:r>
          </a:p>
          <a:p>
            <a:pPr lvl="2"/>
            <a:r>
              <a:rPr lang="en-AU" sz="1500" dirty="0"/>
              <a:t>Radio Alias </a:t>
            </a:r>
          </a:p>
          <a:p>
            <a:pPr lvl="2"/>
            <a:r>
              <a:rPr lang="en-AU" sz="1500" dirty="0"/>
              <a:t>Data Source </a:t>
            </a:r>
          </a:p>
          <a:p>
            <a:pPr lvl="2"/>
            <a:r>
              <a:rPr lang="en-AU" sz="1500" dirty="0"/>
              <a:t>Strike Team Name</a:t>
            </a:r>
          </a:p>
          <a:p>
            <a:pPr lvl="2"/>
            <a:r>
              <a:rPr lang="en-AU" sz="1500" dirty="0"/>
              <a:t>Strike Team Short Name</a:t>
            </a:r>
          </a:p>
          <a:p>
            <a:endParaRPr lang="en-AU" sz="18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938428"/>
      </p:ext>
    </p:extLst>
  </p:cSld>
  <p:clrMapOvr>
    <a:masterClrMapping/>
  </p:clrMapOvr>
</p:sld>
</file>

<file path=ppt/theme/theme1.xml><?xml version="1.0" encoding="utf-8"?>
<a:theme xmlns:a="http://schemas.openxmlformats.org/drawingml/2006/main" name="CFA-PowerPoint-Template-v0.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vider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tent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lank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1075</TotalTime>
  <Words>442</Words>
  <Application>Microsoft Office PowerPoint</Application>
  <PresentationFormat>On-screen Show (4:3)</PresentationFormat>
  <Paragraphs>79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Arial-BoldMT</vt:lpstr>
      <vt:lpstr>Calibri</vt:lpstr>
      <vt:lpstr>CFA-PowerPoint-Template-v0.9</vt:lpstr>
      <vt:lpstr>Divider Page</vt:lpstr>
      <vt:lpstr>Content Page</vt:lpstr>
      <vt:lpstr>Blank Page</vt:lpstr>
      <vt:lpstr>CFA Resource Tracking System (RTS)</vt:lpstr>
      <vt:lpstr>Why RTS?</vt:lpstr>
      <vt:lpstr>Benefits of RTS</vt:lpstr>
      <vt:lpstr>Location Service on Dispatch Channels</vt:lpstr>
      <vt:lpstr>Location Service on Command Channels</vt:lpstr>
      <vt:lpstr>Location Service on the Fireground</vt:lpstr>
      <vt:lpstr>GPS location messages from Tait Radios</vt:lpstr>
      <vt:lpstr>RTS Display Systems</vt:lpstr>
      <vt:lpstr>RTS Data </vt:lpstr>
      <vt:lpstr>EMCOP</vt:lpstr>
      <vt:lpstr>EMCOP</vt:lpstr>
      <vt:lpstr>EMCOP</vt:lpstr>
      <vt:lpstr>EMCOP</vt:lpstr>
      <vt:lpstr>Resource Tracking System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</dc:creator>
  <cp:lastModifiedBy>Rupert Russell</cp:lastModifiedBy>
  <cp:revision>57</cp:revision>
  <dcterms:created xsi:type="dcterms:W3CDTF">2012-08-12T10:44:08Z</dcterms:created>
  <dcterms:modified xsi:type="dcterms:W3CDTF">2018-07-11T05:17:47Z</dcterms:modified>
</cp:coreProperties>
</file>