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1" r:id="rId7"/>
    <p:sldId id="269" r:id="rId8"/>
    <p:sldId id="260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67" autoAdjust="0"/>
  </p:normalViewPr>
  <p:slideViewPr>
    <p:cSldViewPr>
      <p:cViewPr varScale="1">
        <p:scale>
          <a:sx n="61" d="100"/>
          <a:sy n="61" d="100"/>
        </p:scale>
        <p:origin x="-16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7F53F-49AD-4E47-BDCA-268B90F27748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6BAE8-F06A-4EB2-83E9-2F9F5276392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6861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Palatino" charset="0"/>
              </a:rPr>
              <a:t>The film Harvey Crumpet, for example,  took four years to make, cost $400,000, runs for 23 minutes and is made up of approximately 33,000 pictures of different movements of clay models. On any one day only 2 secs of movie was made.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6BAE8-F06A-4EB2-83E9-2F9F52763922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B3989-232D-4A49-AE71-12B554C49066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latin typeface="Palatino" charset="0"/>
              </a:rPr>
              <a:t>From a teaching &amp; learning perspective </a:t>
            </a:r>
            <a:r>
              <a:rPr lang="en-AU" dirty="0" err="1">
                <a:latin typeface="Palatino" charset="0"/>
              </a:rPr>
              <a:t>slowmation</a:t>
            </a:r>
            <a:r>
              <a:rPr lang="en-AU" dirty="0">
                <a:latin typeface="Palatino" charset="0"/>
              </a:rPr>
              <a:t> is a ‘translation’ task that enables users to represent their ideas in different ways, in this case by using </a:t>
            </a:r>
            <a:r>
              <a:rPr lang="en-AU" dirty="0" err="1">
                <a:latin typeface="Palatino" charset="0"/>
              </a:rPr>
              <a:t>using</a:t>
            </a:r>
            <a:r>
              <a:rPr lang="en-AU" dirty="0">
                <a:latin typeface="Palatino" charset="0"/>
              </a:rPr>
              <a:t>  models. the essence of </a:t>
            </a:r>
            <a:r>
              <a:rPr lang="en-AU" dirty="0" err="1">
                <a:latin typeface="Palatino" charset="0"/>
              </a:rPr>
              <a:t>slowmation</a:t>
            </a:r>
            <a:r>
              <a:rPr lang="en-AU" dirty="0">
                <a:latin typeface="Palatino" charset="0"/>
              </a:rPr>
              <a:t> like </a:t>
            </a:r>
            <a:r>
              <a:rPr lang="en-AU" dirty="0" err="1">
                <a:latin typeface="Palatino" charset="0"/>
              </a:rPr>
              <a:t>claymation</a:t>
            </a:r>
            <a:r>
              <a:rPr lang="en-AU" dirty="0">
                <a:latin typeface="Palatino" charset="0"/>
              </a:rPr>
              <a:t> — analysing a process into its smallest parts to photograph and then synthesising it all together again as a whole product — may enhance students’ understanding of the particular concept, in this context, thinking about  science concept. This is like studying the whole of a process, then the parts, and then the whole again. </a:t>
            </a:r>
            <a:endParaRPr lang="en-US" dirty="0">
              <a:latin typeface="Palatino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This is called chunking.</a:t>
            </a:r>
          </a:p>
          <a:p>
            <a:r>
              <a:rPr lang="en-AU" dirty="0" smtClean="0"/>
              <a:t>You</a:t>
            </a:r>
            <a:r>
              <a:rPr lang="en-AU" baseline="0" dirty="0" smtClean="0"/>
              <a:t> break the big picture idea into its component chunks.</a:t>
            </a:r>
          </a:p>
          <a:p>
            <a:r>
              <a:rPr lang="en-AU" baseline="0" dirty="0" smtClean="0"/>
              <a:t>Then you have to make the transitions from one chunk to the next when taking the photographs.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6BAE8-F06A-4EB2-83E9-2F9F52763922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06E9-303C-4BAA-9775-15BE84AE54DC}" type="datetimeFigureOut">
              <a:rPr lang="en-US" smtClean="0"/>
              <a:pPr/>
              <a:t>10/4/2012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C4833-7C44-49EE-9986-608B8C9A7B0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pert.id.au/tutorials/slowmation/images/TheWaterCycle_SM.m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Slowmations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Assessment Task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Then What?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have 3 weeks to get your photos taken in your own time</a:t>
            </a:r>
          </a:p>
          <a:p>
            <a:r>
              <a:rPr lang="en-AU" smtClean="0"/>
              <a:t>Week 10 </a:t>
            </a:r>
            <a:r>
              <a:rPr lang="en-AU" dirty="0" smtClean="0"/>
              <a:t>tutorials will be in the computer lab to begin making the movie.  You </a:t>
            </a:r>
            <a:r>
              <a:rPr lang="en-AU" dirty="0" smtClean="0">
                <a:solidFill>
                  <a:srgbClr val="FF0000"/>
                </a:solidFill>
              </a:rPr>
              <a:t>MUST</a:t>
            </a:r>
            <a:r>
              <a:rPr lang="en-AU" dirty="0" smtClean="0"/>
              <a:t> have your photos with you on a flash stick for this tute.</a:t>
            </a:r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Then What?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After the break, Week 10 tutes will be devoted to the poster construction: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Description of the innovation (what it is)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 smtClean="0"/>
              <a:t>Science </a:t>
            </a:r>
            <a:r>
              <a:rPr lang="en-AU" dirty="0"/>
              <a:t>behind the Innovation (how it works – the technology involved)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 smtClean="0"/>
              <a:t>How </a:t>
            </a:r>
            <a:r>
              <a:rPr lang="en-AU" dirty="0"/>
              <a:t>the innovation contributes to sustainable living (benefits for the environment)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 smtClean="0"/>
              <a:t>Any </a:t>
            </a:r>
            <a:r>
              <a:rPr lang="en-AU" dirty="0"/>
              <a:t>drawbacks/disadvantages in pursuing the innovation (for the individual/community/environment)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 smtClean="0"/>
              <a:t>Assessment </a:t>
            </a:r>
            <a:r>
              <a:rPr lang="en-AU" dirty="0"/>
              <a:t>of whether the innovation would be a better choice than current practices and </a:t>
            </a:r>
            <a:r>
              <a:rPr lang="en-AU" dirty="0" smtClean="0"/>
              <a:t>why/</a:t>
            </a:r>
            <a:r>
              <a:rPr lang="en-AU" dirty="0" err="1" smtClean="0"/>
              <a:t>whynot</a:t>
            </a:r>
            <a:r>
              <a:rPr lang="en-AU" dirty="0" smtClean="0"/>
              <a:t>.</a:t>
            </a:r>
          </a:p>
          <a:p>
            <a:pPr marL="914400" lvl="1" indent="-514350">
              <a:buNone/>
            </a:pPr>
            <a:endParaRPr lang="en-AU" dirty="0" smtClean="0"/>
          </a:p>
          <a:p>
            <a:pPr marL="914400" lvl="1" indent="-514350">
              <a:buNone/>
            </a:pPr>
            <a:r>
              <a:rPr lang="en-AU" b="1" dirty="0" smtClean="0"/>
              <a:t>Posters and </a:t>
            </a:r>
            <a:r>
              <a:rPr lang="en-AU" b="1" dirty="0" err="1" smtClean="0"/>
              <a:t>Slowmation</a:t>
            </a:r>
            <a:r>
              <a:rPr lang="en-AU" b="1" dirty="0" smtClean="0"/>
              <a:t> files are due in Week 11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Then What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Week 12 tutes will be devoted to a </a:t>
            </a:r>
            <a:r>
              <a:rPr lang="en-AU" dirty="0" err="1" smtClean="0"/>
              <a:t>slowmation</a:t>
            </a:r>
            <a:r>
              <a:rPr lang="en-AU" dirty="0" smtClean="0"/>
              <a:t> and poster showcase.</a:t>
            </a:r>
          </a:p>
          <a:p>
            <a:r>
              <a:rPr lang="en-AU" dirty="0"/>
              <a:t>In small groups you will be assigned 3 assignments to evaluate. This will </a:t>
            </a:r>
            <a:r>
              <a:rPr lang="en-AU" dirty="0" smtClean="0"/>
              <a:t>require:</a:t>
            </a:r>
          </a:p>
          <a:p>
            <a:pPr lvl="1"/>
            <a:r>
              <a:rPr lang="en-AU" dirty="0" smtClean="0"/>
              <a:t>watch </a:t>
            </a:r>
            <a:r>
              <a:rPr lang="en-AU" dirty="0"/>
              <a:t>the </a:t>
            </a:r>
            <a:r>
              <a:rPr lang="en-AU" dirty="0" err="1" smtClean="0"/>
              <a:t>slowmation</a:t>
            </a:r>
            <a:endParaRPr lang="en-AU" dirty="0"/>
          </a:p>
          <a:p>
            <a:pPr lvl="1"/>
            <a:r>
              <a:rPr lang="en-AU" dirty="0"/>
              <a:t>review its accompanying </a:t>
            </a:r>
            <a:r>
              <a:rPr lang="en-AU" dirty="0" smtClean="0"/>
              <a:t>poster</a:t>
            </a:r>
            <a:endParaRPr lang="en-AU" dirty="0"/>
          </a:p>
          <a:p>
            <a:pPr lvl="1"/>
            <a:r>
              <a:rPr lang="en-AU" dirty="0" smtClean="0"/>
              <a:t>Learn what you can </a:t>
            </a:r>
            <a:r>
              <a:rPr lang="en-AU" dirty="0"/>
              <a:t>about the particular technological innovations you have been </a:t>
            </a:r>
            <a:r>
              <a:rPr lang="en-AU" dirty="0" smtClean="0"/>
              <a:t>assigned</a:t>
            </a:r>
            <a:endParaRPr lang="en-AU" dirty="0"/>
          </a:p>
          <a:p>
            <a:pPr lvl="1"/>
            <a:r>
              <a:rPr lang="en-AU" dirty="0" smtClean="0"/>
              <a:t>Evaluate each </a:t>
            </a:r>
            <a:r>
              <a:rPr lang="en-AU" dirty="0" err="1" smtClean="0"/>
              <a:t>assinment</a:t>
            </a:r>
            <a:r>
              <a:rPr lang="en-AU" dirty="0" smtClean="0"/>
              <a:t> using a provided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And THEN What?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Write </a:t>
            </a:r>
            <a:r>
              <a:rPr lang="en-AU" dirty="0"/>
              <a:t>up a synthesis of what you have learnt </a:t>
            </a:r>
            <a:r>
              <a:rPr lang="en-AU" dirty="0" smtClean="0"/>
              <a:t>about technological </a:t>
            </a:r>
            <a:r>
              <a:rPr lang="en-AU" dirty="0"/>
              <a:t>innovations for </a:t>
            </a:r>
            <a:r>
              <a:rPr lang="en-AU" dirty="0" smtClean="0"/>
              <a:t>sustainability.</a:t>
            </a:r>
          </a:p>
          <a:p>
            <a:r>
              <a:rPr lang="en-AU" dirty="0" smtClean="0"/>
              <a:t>Include a critical </a:t>
            </a:r>
            <a:r>
              <a:rPr lang="en-AU" dirty="0"/>
              <a:t>debate </a:t>
            </a:r>
            <a:r>
              <a:rPr lang="en-AU" dirty="0" smtClean="0"/>
              <a:t>about which </a:t>
            </a:r>
            <a:r>
              <a:rPr lang="en-AU" dirty="0"/>
              <a:t>technological innovation(s</a:t>
            </a:r>
            <a:r>
              <a:rPr lang="en-AU" dirty="0" smtClean="0"/>
              <a:t>) would </a:t>
            </a:r>
            <a:r>
              <a:rPr lang="en-AU" dirty="0"/>
              <a:t>be most suitable for transition to </a:t>
            </a:r>
            <a:r>
              <a:rPr lang="en-AU" dirty="0" smtClean="0"/>
              <a:t>sustainability.</a:t>
            </a:r>
          </a:p>
          <a:p>
            <a:r>
              <a:rPr lang="en-AU" dirty="0" smtClean="0"/>
              <a:t>This forms the 700 word synthesis for Assessment Task 3 due Friday October 24</a:t>
            </a:r>
            <a:r>
              <a:rPr lang="en-AU" baseline="30000" dirty="0" smtClean="0"/>
              <a:t>th</a:t>
            </a:r>
            <a:r>
              <a:rPr lang="en-AU" dirty="0" smtClean="0"/>
              <a:t>.</a:t>
            </a:r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Let’s work out groups and topics….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4" descr="Harvi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85728"/>
            <a:ext cx="2586049" cy="3276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0034" y="392906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latin typeface="Palatino" charset="0"/>
              </a:rPr>
              <a:t>The process of </a:t>
            </a:r>
            <a:r>
              <a:rPr lang="en-AU" sz="2400" dirty="0" err="1" smtClean="0">
                <a:latin typeface="Palatino" charset="0"/>
              </a:rPr>
              <a:t>slowmation</a:t>
            </a:r>
            <a:r>
              <a:rPr lang="en-AU" sz="2400" dirty="0" smtClean="0">
                <a:latin typeface="Palatino" charset="0"/>
              </a:rPr>
              <a:t> is a simplified version of clay animation.</a:t>
            </a:r>
          </a:p>
          <a:p>
            <a:r>
              <a:rPr lang="en-AU" sz="2400" dirty="0" smtClean="0">
                <a:latin typeface="Palatino" charset="0"/>
              </a:rPr>
              <a:t> </a:t>
            </a:r>
            <a:r>
              <a:rPr lang="en-AU" sz="2400" dirty="0" err="1" smtClean="0">
                <a:latin typeface="Palatino" charset="0"/>
              </a:rPr>
              <a:t>Claymation</a:t>
            </a:r>
            <a:r>
              <a:rPr lang="en-AU" sz="2400" dirty="0" smtClean="0">
                <a:latin typeface="Palatino" charset="0"/>
              </a:rPr>
              <a:t> has been made popular recently  through movies such as Wallace &amp; </a:t>
            </a:r>
            <a:r>
              <a:rPr lang="en-AU" sz="2400" dirty="0" err="1" smtClean="0">
                <a:latin typeface="Palatino" charset="0"/>
              </a:rPr>
              <a:t>Grommit</a:t>
            </a:r>
            <a:r>
              <a:rPr lang="en-AU" sz="2400" dirty="0" smtClean="0">
                <a:latin typeface="Palatino" charset="0"/>
              </a:rPr>
              <a:t>, Chicken Run &amp; </a:t>
            </a:r>
            <a:r>
              <a:rPr lang="en-AU" sz="2400" dirty="0" err="1" smtClean="0">
                <a:latin typeface="Palatino" charset="0"/>
              </a:rPr>
              <a:t>Harvie</a:t>
            </a:r>
            <a:r>
              <a:rPr lang="en-AU" sz="2400" dirty="0" smtClean="0">
                <a:latin typeface="Palatino" charset="0"/>
              </a:rPr>
              <a:t> </a:t>
            </a:r>
            <a:r>
              <a:rPr lang="en-AU" sz="2400" dirty="0" err="1" smtClean="0">
                <a:latin typeface="Palatino" charset="0"/>
              </a:rPr>
              <a:t>Krumpet</a:t>
            </a:r>
            <a:r>
              <a:rPr lang="en-AU" sz="2400" dirty="0" smtClean="0">
                <a:latin typeface="Palatino" charset="0"/>
              </a:rPr>
              <a:t>.’ </a:t>
            </a:r>
          </a:p>
          <a:p>
            <a:r>
              <a:rPr lang="en-AU" sz="2400" dirty="0" err="1" smtClean="0">
                <a:latin typeface="Palatino" charset="0"/>
              </a:rPr>
              <a:t>Claymation</a:t>
            </a:r>
            <a:r>
              <a:rPr lang="en-AU" sz="2400" dirty="0" smtClean="0">
                <a:latin typeface="Palatino" charset="0"/>
              </a:rPr>
              <a:t> is very engaging and interesting but extremely complex, time consuming and expensive to produce.</a:t>
            </a:r>
            <a:endParaRPr lang="en-US" sz="2400" dirty="0">
              <a:latin typeface="Palatin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Slowmation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en-AU" dirty="0" err="1" smtClean="0"/>
              <a:t>Slowmation</a:t>
            </a:r>
            <a:r>
              <a:rPr lang="en-AU" dirty="0" smtClean="0"/>
              <a:t> (</a:t>
            </a:r>
            <a:r>
              <a:rPr lang="en-AU" dirty="0" err="1" smtClean="0">
                <a:solidFill>
                  <a:srgbClr val="FF0000"/>
                </a:solidFill>
              </a:rPr>
              <a:t>SlOW</a:t>
            </a:r>
            <a:r>
              <a:rPr lang="en-AU" dirty="0" smtClean="0">
                <a:solidFill>
                  <a:srgbClr val="FF0000"/>
                </a:solidFill>
              </a:rPr>
              <a:t> M</a:t>
            </a:r>
            <a:r>
              <a:rPr lang="en-AU" dirty="0" smtClean="0"/>
              <a:t>otion </a:t>
            </a:r>
            <a:r>
              <a:rPr lang="en-AU" dirty="0" err="1" smtClean="0">
                <a:solidFill>
                  <a:srgbClr val="FF0000"/>
                </a:solidFill>
              </a:rPr>
              <a:t>A</a:t>
            </a:r>
            <a:r>
              <a:rPr lang="en-AU" dirty="0" err="1" smtClean="0"/>
              <a:t>nima</a:t>
            </a:r>
            <a:r>
              <a:rPr lang="en-AU" dirty="0" err="1" smtClean="0">
                <a:solidFill>
                  <a:srgbClr val="FF0000"/>
                </a:solidFill>
              </a:rPr>
              <a:t>TION</a:t>
            </a:r>
            <a:r>
              <a:rPr lang="en-AU" dirty="0" smtClean="0"/>
              <a:t>) does not show fluid movement between frames.</a:t>
            </a:r>
          </a:p>
          <a:p>
            <a:endParaRPr lang="en-AU" dirty="0"/>
          </a:p>
          <a:p>
            <a:r>
              <a:rPr lang="en-AU" dirty="0" smtClean="0"/>
              <a:t>We </a:t>
            </a:r>
            <a:r>
              <a:rPr lang="en-AU" dirty="0"/>
              <a:t>are interested in the </a:t>
            </a:r>
            <a:r>
              <a:rPr lang="en-AU" u="sng" dirty="0"/>
              <a:t>content</a:t>
            </a:r>
            <a:r>
              <a:rPr lang="en-AU" dirty="0"/>
              <a:t> message more than the artistry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err="1"/>
              <a:t>Slowmations</a:t>
            </a:r>
            <a:r>
              <a:rPr lang="en-AU" dirty="0"/>
              <a:t> </a:t>
            </a:r>
            <a:r>
              <a:rPr lang="en-AU" dirty="0" smtClean="0"/>
              <a:t>can be </a:t>
            </a:r>
            <a:r>
              <a:rPr lang="en-AU" dirty="0"/>
              <a:t>used in primary and secondary schools to explore </a:t>
            </a:r>
            <a:r>
              <a:rPr lang="en-AU" dirty="0" smtClean="0"/>
              <a:t>ideas/concepts, including scientific ones </a:t>
            </a:r>
            <a:endParaRPr lang="en-AU" dirty="0"/>
          </a:p>
          <a:p>
            <a:pPr lvl="2">
              <a:buNone/>
            </a:pPr>
            <a:endParaRPr lang="en-AU" sz="3000" dirty="0" smtClean="0"/>
          </a:p>
          <a:p>
            <a:pPr lvl="2">
              <a:buNone/>
            </a:pPr>
            <a:r>
              <a:rPr lang="en-AU" sz="3000" dirty="0" smtClean="0"/>
              <a:t>		 </a:t>
            </a:r>
            <a:r>
              <a:rPr lang="en-AU" sz="3000" dirty="0" smtClean="0">
                <a:hlinkClick r:id="rId2"/>
              </a:rPr>
              <a:t>Water </a:t>
            </a:r>
            <a:r>
              <a:rPr lang="en-AU" sz="3000" dirty="0">
                <a:hlinkClick r:id="rId2"/>
              </a:rPr>
              <a:t>cycle</a:t>
            </a:r>
            <a:endParaRPr lang="en-AU" sz="3000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AU" smtClean="0"/>
              <a:t>Deconstructing the Water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7813" y="1125538"/>
          <a:ext cx="8686800" cy="55022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95600"/>
                <a:gridCol w="2895600"/>
                <a:gridCol w="2895600"/>
              </a:tblGrid>
              <a:tr h="1511430"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Evaporation</a:t>
                      </a:r>
                    </a:p>
                    <a:p>
                      <a:endParaRPr lang="en-AU" sz="1800" b="0" dirty="0" smtClean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Condensation – Cloud</a:t>
                      </a:r>
                      <a:r>
                        <a:rPr lang="en-AU" sz="1800" b="0" baseline="0" dirty="0" smtClean="0"/>
                        <a:t> gets bigger</a:t>
                      </a:r>
                      <a:endParaRPr lang="en-AU" sz="1800" b="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dirty="0" smtClean="0"/>
                        <a:t>Cloud</a:t>
                      </a:r>
                      <a:r>
                        <a:rPr lang="en-AU" sz="1800" b="0" baseline="0" dirty="0" smtClean="0"/>
                        <a:t> movement over land</a:t>
                      </a:r>
                      <a:endParaRPr lang="en-AU" sz="1800" b="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3094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Warmth from the sun</a:t>
                      </a:r>
                      <a:r>
                        <a:rPr lang="en-AU" sz="1800" baseline="0" dirty="0" smtClean="0"/>
                        <a:t> causes water to evaporate from seas, lakes, rivers and the leaves of plants</a:t>
                      </a:r>
                      <a:br>
                        <a:rPr lang="en-AU" sz="1800" baseline="0" dirty="0" smtClean="0"/>
                      </a:br>
                      <a:r>
                        <a:rPr lang="en-AU" sz="1800" dirty="0" smtClean="0"/>
                        <a:t>(6-8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As the water vapour rises it cools</a:t>
                      </a:r>
                      <a:r>
                        <a:rPr lang="en-AU" sz="1800" baseline="0" dirty="0" smtClean="0"/>
                        <a:t> and condenses, forming clouds</a:t>
                      </a:r>
                      <a:br>
                        <a:rPr lang="en-AU" sz="1800" baseline="0" dirty="0" smtClean="0"/>
                      </a:br>
                      <a:r>
                        <a:rPr lang="en-AU" sz="1800" dirty="0" smtClean="0"/>
                        <a:t>(6-8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Wind blows the cloud over land.</a:t>
                      </a:r>
                    </a:p>
                    <a:p>
                      <a:r>
                        <a:rPr lang="en-AU" sz="1800" dirty="0" smtClean="0"/>
                        <a:t>(6-8</a:t>
                      </a:r>
                      <a:r>
                        <a:rPr lang="en-AU" sz="1800" baseline="0" dirty="0" smtClean="0"/>
                        <a:t>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9343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Precipitation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Water run off and</a:t>
                      </a:r>
                      <a:r>
                        <a:rPr lang="en-AU" sz="1800" baseline="0" dirty="0" smtClean="0"/>
                        <a:t> return to sea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Represent</a:t>
                      </a:r>
                      <a:r>
                        <a:rPr lang="en-AU" sz="1800" baseline="0" dirty="0" smtClean="0"/>
                        <a:t> cyclic nature of process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8407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Where the tiny droplets join up and fall as rain, hail or snow. (6-8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The rain runs into rivers and lakes which</a:t>
                      </a:r>
                      <a:r>
                        <a:rPr lang="en-AU" sz="1800" baseline="0" dirty="0" smtClean="0"/>
                        <a:t> flow into the seas. </a:t>
                      </a:r>
                      <a:r>
                        <a:rPr lang="en-AU" sz="1800" dirty="0" smtClean="0"/>
                        <a:t>(6-8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Completing the water cycle. (6-8 photos)</a:t>
                      </a:r>
                      <a:endParaRPr lang="en-AU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1769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19653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00213"/>
            <a:ext cx="21812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1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628775"/>
            <a:ext cx="21574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2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08500"/>
            <a:ext cx="19923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3" name="Picture 3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581525"/>
            <a:ext cx="2106612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4" name="Picture 3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437063"/>
            <a:ext cx="1727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23850" y="1196975"/>
            <a:ext cx="2808288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3203575" y="1196975"/>
            <a:ext cx="2808288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6099175" y="1196975"/>
            <a:ext cx="2808288" cy="1368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323850" y="4149725"/>
            <a:ext cx="2808288" cy="1366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3203575" y="4149725"/>
            <a:ext cx="2808288" cy="1366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6099175" y="4149725"/>
            <a:ext cx="2808288" cy="1366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323850" y="2693988"/>
            <a:ext cx="2808288" cy="1368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3203575" y="2693988"/>
            <a:ext cx="2808288" cy="1368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6099175" y="2693988"/>
            <a:ext cx="2808288" cy="1368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323850" y="5661025"/>
            <a:ext cx="2808288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3203575" y="5661025"/>
            <a:ext cx="2808288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6099175" y="5661025"/>
            <a:ext cx="2808288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014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Slowmation</a:t>
            </a:r>
            <a:r>
              <a:rPr lang="en-AU" dirty="0" smtClean="0"/>
              <a:t> Assignment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7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AU" sz="2800" dirty="0"/>
              <a:t>You have to use a </a:t>
            </a:r>
            <a:r>
              <a:rPr lang="en-AU" sz="2800" dirty="0" err="1"/>
              <a:t>slowmation</a:t>
            </a:r>
            <a:r>
              <a:rPr lang="en-AU" sz="2800" dirty="0"/>
              <a:t> to show how a technological innovation </a:t>
            </a:r>
            <a:r>
              <a:rPr lang="en-AU" sz="2800" dirty="0" smtClean="0"/>
              <a:t>associated with sustainability works</a:t>
            </a:r>
            <a:r>
              <a:rPr lang="en-AU" sz="2800" dirty="0"/>
              <a:t>. </a:t>
            </a:r>
          </a:p>
          <a:p>
            <a:pPr>
              <a:buNone/>
            </a:pPr>
            <a:r>
              <a:rPr lang="en-AU" dirty="0" smtClean="0">
                <a:solidFill>
                  <a:srgbClr val="FF0000"/>
                </a:solidFill>
              </a:rPr>
              <a:t>Topics </a:t>
            </a:r>
            <a:r>
              <a:rPr lang="en-AU" dirty="0">
                <a:solidFill>
                  <a:srgbClr val="FF0000"/>
                </a:solidFill>
              </a:rPr>
              <a:t>to </a:t>
            </a:r>
            <a:r>
              <a:rPr lang="en-AU" dirty="0" smtClean="0">
                <a:solidFill>
                  <a:srgbClr val="FF0000"/>
                </a:solidFill>
              </a:rPr>
              <a:t>be covered:</a:t>
            </a:r>
            <a:endParaRPr lang="en-AU" dirty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Solar Power Panels		 9. Wind Power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Wave/Tidal Power		 10. Hybrid Cars 	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Biomass Power			 11. Desalination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err="1" smtClean="0"/>
              <a:t>HydroPower</a:t>
            </a:r>
            <a:r>
              <a:rPr lang="en-AU" sz="2400" dirty="0" smtClean="0"/>
              <a:t>			 12. CO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 Capturing in Coal fired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Solar Power Farms (Mirrors)		 Power Stations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Hydrogen Power			13. catalytic converters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Geothermal Power 		14. Nuclear Power 	</a:t>
            </a:r>
            <a:endParaRPr lang="en-AU" sz="2400" dirty="0"/>
          </a:p>
          <a:p>
            <a:pPr marL="914400" lvl="1" indent="-514350">
              <a:buFont typeface="+mj-lt"/>
              <a:buAutoNum type="arabicPeriod"/>
            </a:pPr>
            <a:r>
              <a:rPr lang="en-AU" sz="2400" dirty="0" smtClean="0"/>
              <a:t>Solar Hot Water</a:t>
            </a:r>
          </a:p>
          <a:p>
            <a:pPr marL="514350" indent="-514350">
              <a:buNone/>
            </a:pPr>
            <a:r>
              <a:rPr lang="en-AU" dirty="0" smtClean="0"/>
              <a:t>Your </a:t>
            </a:r>
            <a:r>
              <a:rPr lang="en-AU" dirty="0" err="1"/>
              <a:t>slowmation</a:t>
            </a:r>
            <a:r>
              <a:rPr lang="en-AU" dirty="0"/>
              <a:t> needs to depict and explain (narration or words in the clip) the </a:t>
            </a:r>
            <a:r>
              <a:rPr lang="en-AU" b="1" dirty="0"/>
              <a:t>science/technology</a:t>
            </a:r>
            <a:r>
              <a:rPr lang="en-AU" dirty="0"/>
              <a:t> behind how the process occurs.</a:t>
            </a:r>
          </a:p>
          <a:p>
            <a:pPr marL="514350" indent="-514350"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learning processes involved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46309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Representation:  </a:t>
            </a:r>
            <a:r>
              <a:rPr lang="en-US" sz="2800" dirty="0" err="1"/>
              <a:t>recognising</a:t>
            </a:r>
            <a:r>
              <a:rPr lang="en-US" sz="2800" dirty="0"/>
              <a:t> a whole process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Deconstruction: </a:t>
            </a:r>
            <a:r>
              <a:rPr lang="en-US" sz="2800" dirty="0" err="1"/>
              <a:t>analysing</a:t>
            </a:r>
            <a:r>
              <a:rPr lang="en-US" sz="2800" dirty="0"/>
              <a:t> the component </a:t>
            </a:r>
            <a:r>
              <a:rPr lang="en-US" sz="2800" dirty="0" smtClean="0"/>
              <a:t>elements (completed using a storyboard)</a:t>
            </a:r>
            <a:endParaRPr lang="en-US" sz="2800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Reconstruction: </a:t>
            </a:r>
            <a:r>
              <a:rPr lang="en-US" sz="2800" dirty="0" err="1"/>
              <a:t>synthesising</a:t>
            </a:r>
            <a:r>
              <a:rPr lang="en-US" sz="2800" dirty="0"/>
              <a:t> together again as a whole process (depicted in the movie file created)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 smtClean="0"/>
              <a:t>Timetable for working…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4666832"/>
              </p:ext>
            </p:extLst>
          </p:nvPr>
        </p:nvGraphicFramePr>
        <p:xfrm>
          <a:off x="179512" y="1124745"/>
          <a:ext cx="8712967" cy="5380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512"/>
                <a:gridCol w="4040583"/>
                <a:gridCol w="3517872"/>
              </a:tblGrid>
              <a:tr h="443681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Week</a:t>
                      </a:r>
                      <a:endParaRPr lang="en-AU" sz="1800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Lecture</a:t>
                      </a:r>
                      <a:endParaRPr lang="en-AU" sz="1800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Tute</a:t>
                      </a:r>
                      <a:endParaRPr lang="en-AU" sz="1800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</a:tr>
              <a:tr h="93952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 (This Week!)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What</a:t>
                      </a:r>
                      <a:r>
                        <a:rPr lang="en-AU" sz="1800" baseline="0" dirty="0" smtClean="0"/>
                        <a:t> is </a:t>
                      </a:r>
                      <a:r>
                        <a:rPr lang="en-AU" sz="1800" baseline="0" dirty="0" err="1" smtClean="0"/>
                        <a:t>slowmation</a:t>
                      </a:r>
                      <a:endParaRPr lang="en-AU" sz="1800" baseline="0" dirty="0" smtClean="0"/>
                    </a:p>
                    <a:p>
                      <a:r>
                        <a:rPr lang="en-AU" sz="1800" baseline="0" dirty="0" smtClean="0"/>
                        <a:t>How to Storyboard</a:t>
                      </a:r>
                      <a:endParaRPr lang="en-AU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1. Generate electricity</a:t>
                      </a:r>
                    </a:p>
                    <a:p>
                      <a:r>
                        <a:rPr lang="en-AU" sz="1800" dirty="0" smtClean="0"/>
                        <a:t>2. Create Story boards WITH</a:t>
                      </a:r>
                      <a:r>
                        <a:rPr lang="en-AU" sz="1800" baseline="0" dirty="0" smtClean="0"/>
                        <a:t> Scripts!</a:t>
                      </a:r>
                      <a:endParaRPr lang="en-AU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302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8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Guest</a:t>
                      </a:r>
                      <a:r>
                        <a:rPr lang="en-AU" sz="1800" baseline="0" dirty="0" smtClean="0"/>
                        <a:t> lecture – John McKean from BREAZE</a:t>
                      </a:r>
                      <a:endParaRPr lang="en-AU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AU" sz="1800" dirty="0" smtClean="0"/>
                        <a:t>Greenhouse calculator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AU" sz="1800" dirty="0" smtClean="0"/>
                        <a:t>Energy Experiments</a:t>
                      </a:r>
                      <a:endParaRPr lang="en-AU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427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Vacation Week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5506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Nuclear Energy</a:t>
                      </a:r>
                      <a:endParaRPr lang="en-A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1. Website analysis presentations;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2. Bring photos to</a:t>
                      </a:r>
                      <a:r>
                        <a:rPr lang="en-AU" sz="1800" baseline="0" dirty="0" smtClean="0"/>
                        <a:t> download and create movies</a:t>
                      </a:r>
                      <a:endParaRPr lang="en-AU" sz="1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/>
                </a:tc>
              </a:tr>
              <a:tr h="417227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Sustainability</a:t>
                      </a:r>
                      <a:endParaRPr lang="en-A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Poster time</a:t>
                      </a: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3585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11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Biodiversity</a:t>
                      </a:r>
                      <a:endParaRPr lang="en-A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1. Explore biodiversity</a:t>
                      </a:r>
                    </a:p>
                    <a:p>
                      <a:r>
                        <a:rPr lang="en-AU" sz="1800" b="1" i="1" dirty="0" smtClean="0"/>
                        <a:t>Submit Poster and </a:t>
                      </a:r>
                      <a:r>
                        <a:rPr lang="en-AU" sz="1800" b="1" i="1" dirty="0" err="1" smtClean="0"/>
                        <a:t>Slowmation</a:t>
                      </a:r>
                      <a:r>
                        <a:rPr lang="en-AU" sz="1800" b="1" i="1" dirty="0" smtClean="0"/>
                        <a:t> File</a:t>
                      </a:r>
                      <a:endParaRPr lang="en-AU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5805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12</a:t>
                      </a:r>
                      <a:endParaRPr lang="en-AU" sz="1800" b="1" dirty="0"/>
                    </a:p>
                  </a:txBody>
                  <a:tcPr marT="45714" marB="4571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Unit summary, review and evaluation</a:t>
                      </a:r>
                      <a:endParaRPr lang="en-A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Showcase – use info for Task 3 Synthesis</a:t>
                      </a:r>
                      <a:endParaRPr lang="en-AU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3388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Storyboard the Water Cycle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35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15097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09716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Evaporation: Heat from sun causes evaporation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 Condensation Process:</a:t>
                      </a:r>
                    </a:p>
                    <a:p>
                      <a:r>
                        <a:rPr lang="en-AU" dirty="0" smtClean="0"/>
                        <a:t>Vapour cools and condenses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r>
                        <a:rPr lang="en-AU" baseline="0" dirty="0" smtClean="0"/>
                        <a:t> Movement of clouds overland</a:t>
                      </a:r>
                      <a:endParaRPr lang="en-AU" dirty="0"/>
                    </a:p>
                  </a:txBody>
                  <a:tcPr/>
                </a:tc>
              </a:tr>
              <a:tr h="165374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097160">
                <a:tc>
                  <a:txBody>
                    <a:bodyPr/>
                    <a:lstStyle/>
                    <a:p>
                      <a:r>
                        <a:rPr lang="en-AU" dirty="0" smtClean="0"/>
                        <a:t>4 Precipitation:</a:t>
                      </a:r>
                    </a:p>
                    <a:p>
                      <a:r>
                        <a:rPr lang="en-AU" dirty="0" smtClean="0"/>
                        <a:t>Rain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 Water catchment</a:t>
                      </a:r>
                    </a:p>
                    <a:p>
                      <a:r>
                        <a:rPr lang="en-AU" dirty="0" smtClean="0"/>
                        <a:t>Rivers</a:t>
                      </a:r>
                      <a:r>
                        <a:rPr lang="en-AU" baseline="0" dirty="0" smtClean="0"/>
                        <a:t> and streams into ocean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 Depict</a:t>
                      </a:r>
                      <a:r>
                        <a:rPr lang="en-AU" baseline="0" dirty="0" smtClean="0"/>
                        <a:t> the whole cycle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00174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1428736"/>
            <a:ext cx="185738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428736"/>
            <a:ext cx="22764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071942"/>
            <a:ext cx="18288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4071942"/>
            <a:ext cx="19240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4071942"/>
            <a:ext cx="25527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3230176" y="1428736"/>
            <a:ext cx="264320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5944820" y="1428736"/>
            <a:ext cx="269914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500034" y="4071942"/>
            <a:ext cx="264320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230176" y="4000504"/>
            <a:ext cx="264320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5960318" y="4102938"/>
            <a:ext cx="2643206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Storyboarding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You must complete a storyboard for your topic and submit it with your final assignment.</a:t>
            </a:r>
          </a:p>
          <a:p>
            <a:r>
              <a:rPr lang="en-AU" dirty="0" smtClean="0"/>
              <a:t>Your story board should show sketch pictures of your basic idea and the words/text you will use to help explain each chunk.</a:t>
            </a:r>
          </a:p>
          <a:p>
            <a:r>
              <a:rPr lang="en-AU" dirty="0" smtClean="0"/>
              <a:t>Today’s class will be provided for you to research your topic (including web pages) and begin your storyboard.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912</Words>
  <Application>Microsoft Office PowerPoint</Application>
  <PresentationFormat>On-screen Show (4:3)</PresentationFormat>
  <Paragraphs>120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Slowmations</vt:lpstr>
      <vt:lpstr>Slide 2</vt:lpstr>
      <vt:lpstr>Slowmation</vt:lpstr>
      <vt:lpstr>Deconstructing the Water Cycle</vt:lpstr>
      <vt:lpstr>The Slowmation Assignment</vt:lpstr>
      <vt:lpstr>The learning processes involved</vt:lpstr>
      <vt:lpstr>Timetable for working…</vt:lpstr>
      <vt:lpstr>Storyboard the Water Cycle</vt:lpstr>
      <vt:lpstr>Storyboarding</vt:lpstr>
      <vt:lpstr>Then What?</vt:lpstr>
      <vt:lpstr>Then What?</vt:lpstr>
      <vt:lpstr>Then What</vt:lpstr>
      <vt:lpstr>And THEN What?</vt:lpstr>
      <vt:lpstr>So….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Slowmations</dc:title>
  <dc:creator>mellita jones</dc:creator>
  <cp:lastModifiedBy>Russell</cp:lastModifiedBy>
  <cp:revision>15</cp:revision>
  <dcterms:created xsi:type="dcterms:W3CDTF">2008-09-07T05:01:41Z</dcterms:created>
  <dcterms:modified xsi:type="dcterms:W3CDTF">2012-10-03T18:37:28Z</dcterms:modified>
</cp:coreProperties>
</file>